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8" r:id="rId2"/>
    <p:sldId id="389" r:id="rId3"/>
    <p:sldId id="395" r:id="rId4"/>
    <p:sldId id="390" r:id="rId5"/>
    <p:sldId id="396" r:id="rId6"/>
    <p:sldId id="392" r:id="rId7"/>
    <p:sldId id="393" r:id="rId8"/>
    <p:sldId id="400" r:id="rId9"/>
    <p:sldId id="394" r:id="rId10"/>
    <p:sldId id="398" r:id="rId11"/>
    <p:sldId id="399" r:id="rId12"/>
    <p:sldId id="397" r:id="rId13"/>
    <p:sldId id="401" r:id="rId14"/>
    <p:sldId id="402" r:id="rId15"/>
    <p:sldId id="391" r:id="rId16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N Laurent" initials="PL" lastIdx="8" clrIdx="0">
    <p:extLst>
      <p:ext uri="{19B8F6BF-5375-455C-9EA6-DF929625EA0E}">
        <p15:presenceInfo xmlns:p15="http://schemas.microsoft.com/office/powerpoint/2012/main" userId="S-1-5-21-2038681152-787433611-42878172-3146" providerId="AD"/>
      </p:ext>
    </p:extLst>
  </p:cmAuthor>
  <p:cmAuthor id="2" name="DIGUET Cecile" initials="DC" lastIdx="2" clrIdx="1">
    <p:extLst>
      <p:ext uri="{19B8F6BF-5375-455C-9EA6-DF929625EA0E}">
        <p15:presenceInfo xmlns:p15="http://schemas.microsoft.com/office/powerpoint/2012/main" userId="S::diguet@institutparisregion.fr::b5c9e4ec-f32a-4e5c-a4af-a938c6d4767f" providerId="AD"/>
      </p:ext>
    </p:extLst>
  </p:cmAuthor>
  <p:cmAuthor id="3" name="PERRIN Laurent" initials="PL [2]" lastIdx="1" clrIdx="2">
    <p:extLst>
      <p:ext uri="{19B8F6BF-5375-455C-9EA6-DF929625EA0E}">
        <p15:presenceInfo xmlns:p15="http://schemas.microsoft.com/office/powerpoint/2012/main" userId="S::perrin@institutparisregion.fr::508428b8-815d-4e9b-94d7-1a934055aa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CCFF99"/>
    <a:srgbClr val="4C4C4C"/>
    <a:srgbClr val="FFC000"/>
    <a:srgbClr val="A6A6A6"/>
    <a:srgbClr val="111111"/>
    <a:srgbClr val="9999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C83F3-537F-691B-C140-7516A9A2AEC3}" v="1" dt="2020-05-04T07:53:32.213"/>
    <p1510:client id="{3B240BF2-7EE4-A9C6-3F1B-1FF17B38F2CE}" v="5" dt="2020-04-27T14:13:05.958"/>
    <p1510:client id="{495B28F3-3997-22C0-EA62-67AFE26A474C}" v="12" dt="2020-11-20T10:00:54.178"/>
    <p1510:client id="{6111E7E4-F2A0-402E-0C3E-B55DC7D1864D}" v="92" dt="2020-11-18T17:41:11.467"/>
    <p1510:client id="{63A31C97-8E4D-B22E-FE39-64FF94A6BE3D}" v="21" dt="2020-11-19T16:11:12.021"/>
    <p1510:client id="{698ABAC8-077C-58D7-E64E-2A78D7485954}" v="110" dt="2020-04-29T09:41:22.809"/>
    <p1510:client id="{6ED5A88C-26AA-D2D0-7E47-8E53E28F1C11}" v="3" dt="2020-11-19T16:01:38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96" y="48"/>
      </p:cViewPr>
      <p:guideLst>
        <p:guide orient="horz" pos="420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GUET Cecile" userId="S::diguet@institutparisregion.fr::b5c9e4ec-f32a-4e5c-a4af-a938c6d4767f" providerId="AD" clId="Web-{63A31C97-8E4D-B22E-FE39-64FF94A6BE3D}"/>
    <pc:docChg chg="modSld">
      <pc:chgData name="DIGUET Cecile" userId="S::diguet@institutparisregion.fr::b5c9e4ec-f32a-4e5c-a4af-a938c6d4767f" providerId="AD" clId="Web-{63A31C97-8E4D-B22E-FE39-64FF94A6BE3D}" dt="2020-11-19T16:11:12.021" v="19"/>
      <pc:docMkLst>
        <pc:docMk/>
      </pc:docMkLst>
      <pc:sldChg chg="modSp delCm">
        <pc:chgData name="DIGUET Cecile" userId="S::diguet@institutparisregion.fr::b5c9e4ec-f32a-4e5c-a4af-a938c6d4767f" providerId="AD" clId="Web-{63A31C97-8E4D-B22E-FE39-64FF94A6BE3D}" dt="2020-11-19T16:11:12.021" v="19"/>
        <pc:sldMkLst>
          <pc:docMk/>
          <pc:sldMk cId="1023582213" sldId="349"/>
        </pc:sldMkLst>
        <pc:spChg chg="mod">
          <ac:chgData name="DIGUET Cecile" userId="S::diguet@institutparisregion.fr::b5c9e4ec-f32a-4e5c-a4af-a938c6d4767f" providerId="AD" clId="Web-{63A31C97-8E4D-B22E-FE39-64FF94A6BE3D}" dt="2020-11-19T16:10:26.146" v="12" actId="1076"/>
          <ac:spMkLst>
            <pc:docMk/>
            <pc:sldMk cId="1023582213" sldId="349"/>
            <ac:spMk id="20" creationId="{00000000-0000-0000-0000-000000000000}"/>
          </ac:spMkLst>
        </pc:spChg>
        <pc:spChg chg="mod">
          <ac:chgData name="DIGUET Cecile" userId="S::diguet@institutparisregion.fr::b5c9e4ec-f32a-4e5c-a4af-a938c6d4767f" providerId="AD" clId="Web-{63A31C97-8E4D-B22E-FE39-64FF94A6BE3D}" dt="2020-11-19T16:10:31.505" v="13" actId="1076"/>
          <ac:spMkLst>
            <pc:docMk/>
            <pc:sldMk cId="1023582213" sldId="349"/>
            <ac:spMk id="21" creationId="{00000000-0000-0000-0000-000000000000}"/>
          </ac:spMkLst>
        </pc:spChg>
        <pc:spChg chg="mod">
          <ac:chgData name="DIGUET Cecile" userId="S::diguet@institutparisregion.fr::b5c9e4ec-f32a-4e5c-a4af-a938c6d4767f" providerId="AD" clId="Web-{63A31C97-8E4D-B22E-FE39-64FF94A6BE3D}" dt="2020-11-19T16:10:31.568" v="14" actId="1076"/>
          <ac:spMkLst>
            <pc:docMk/>
            <pc:sldMk cId="1023582213" sldId="349"/>
            <ac:spMk id="22" creationId="{00000000-0000-0000-0000-000000000000}"/>
          </ac:spMkLst>
        </pc:spChg>
        <pc:spChg chg="mod">
          <ac:chgData name="DIGUET Cecile" userId="S::diguet@institutparisregion.fr::b5c9e4ec-f32a-4e5c-a4af-a938c6d4767f" providerId="AD" clId="Web-{63A31C97-8E4D-B22E-FE39-64FF94A6BE3D}" dt="2020-11-19T16:10:44.833" v="17" actId="1076"/>
          <ac:spMkLst>
            <pc:docMk/>
            <pc:sldMk cId="1023582213" sldId="349"/>
            <ac:spMk id="23" creationId="{00000000-0000-0000-0000-000000000000}"/>
          </ac:spMkLst>
        </pc:spChg>
        <pc:spChg chg="mod">
          <ac:chgData name="DIGUET Cecile" userId="S::diguet@institutparisregion.fr::b5c9e4ec-f32a-4e5c-a4af-a938c6d4767f" providerId="AD" clId="Web-{63A31C97-8E4D-B22E-FE39-64FF94A6BE3D}" dt="2020-11-19T16:10:46.787" v="18" actId="1076"/>
          <ac:spMkLst>
            <pc:docMk/>
            <pc:sldMk cId="1023582213" sldId="349"/>
            <ac:spMk id="24" creationId="{00000000-0000-0000-0000-000000000000}"/>
          </ac:spMkLst>
        </pc:spChg>
        <pc:spChg chg="mod">
          <ac:chgData name="DIGUET Cecile" userId="S::diguet@institutparisregion.fr::b5c9e4ec-f32a-4e5c-a4af-a938c6d4767f" providerId="AD" clId="Web-{63A31C97-8E4D-B22E-FE39-64FF94A6BE3D}" dt="2020-11-19T16:10:34.568" v="15" actId="1076"/>
          <ac:spMkLst>
            <pc:docMk/>
            <pc:sldMk cId="1023582213" sldId="349"/>
            <ac:spMk id="25" creationId="{00000000-0000-0000-0000-000000000000}"/>
          </ac:spMkLst>
        </pc:spChg>
      </pc:sldChg>
      <pc:sldChg chg="modSp">
        <pc:chgData name="DIGUET Cecile" userId="S::diguet@institutparisregion.fr::b5c9e4ec-f32a-4e5c-a4af-a938c6d4767f" providerId="AD" clId="Web-{63A31C97-8E4D-B22E-FE39-64FF94A6BE3D}" dt="2020-11-19T16:09:11.910" v="8" actId="20577"/>
        <pc:sldMkLst>
          <pc:docMk/>
          <pc:sldMk cId="1151714530" sldId="384"/>
        </pc:sldMkLst>
        <pc:spChg chg="mod">
          <ac:chgData name="DIGUET Cecile" userId="S::diguet@institutparisregion.fr::b5c9e4ec-f32a-4e5c-a4af-a938c6d4767f" providerId="AD" clId="Web-{63A31C97-8E4D-B22E-FE39-64FF94A6BE3D}" dt="2020-11-19T16:09:11.910" v="8" actId="20577"/>
          <ac:spMkLst>
            <pc:docMk/>
            <pc:sldMk cId="1151714530" sldId="384"/>
            <ac:spMk id="26" creationId="{00000000-0000-0000-0000-000000000000}"/>
          </ac:spMkLst>
        </pc:spChg>
      </pc:sldChg>
    </pc:docChg>
  </pc:docChgLst>
  <pc:docChgLst>
    <pc:chgData name="TRICAUD Pierre-Marie" userId="S::tricaud@institutparisregion.fr::e77ad7f4-6686-43e4-81c4-dcb4efd1ef64" providerId="AD" clId="Web-{495B28F3-3997-22C0-EA62-67AFE26A474C}"/>
    <pc:docChg chg="modSld">
      <pc:chgData name="TRICAUD Pierre-Marie" userId="S::tricaud@institutparisregion.fr::e77ad7f4-6686-43e4-81c4-dcb4efd1ef64" providerId="AD" clId="Web-{495B28F3-3997-22C0-EA62-67AFE26A474C}" dt="2020-11-20T10:00:53.662" v="9" actId="20577"/>
      <pc:docMkLst>
        <pc:docMk/>
      </pc:docMkLst>
      <pc:sldChg chg="modSp">
        <pc:chgData name="TRICAUD Pierre-Marie" userId="S::tricaud@institutparisregion.fr::e77ad7f4-6686-43e4-81c4-dcb4efd1ef64" providerId="AD" clId="Web-{495B28F3-3997-22C0-EA62-67AFE26A474C}" dt="2020-11-20T10:00:52.318" v="7" actId="20577"/>
        <pc:sldMkLst>
          <pc:docMk/>
          <pc:sldMk cId="2856562379" sldId="378"/>
        </pc:sldMkLst>
        <pc:spChg chg="mod">
          <ac:chgData name="TRICAUD Pierre-Marie" userId="S::tricaud@institutparisregion.fr::e77ad7f4-6686-43e4-81c4-dcb4efd1ef64" providerId="AD" clId="Web-{495B28F3-3997-22C0-EA62-67AFE26A474C}" dt="2020-11-20T10:00:49.272" v="4" actId="20577"/>
          <ac:spMkLst>
            <pc:docMk/>
            <pc:sldMk cId="2856562379" sldId="378"/>
            <ac:spMk id="8" creationId="{00000000-0000-0000-0000-000000000000}"/>
          </ac:spMkLst>
        </pc:spChg>
        <pc:spChg chg="mod">
          <ac:chgData name="TRICAUD Pierre-Marie" userId="S::tricaud@institutparisregion.fr::e77ad7f4-6686-43e4-81c4-dcb4efd1ef64" providerId="AD" clId="Web-{495B28F3-3997-22C0-EA62-67AFE26A474C}" dt="2020-11-20T10:00:52.318" v="7" actId="20577"/>
          <ac:spMkLst>
            <pc:docMk/>
            <pc:sldMk cId="2856562379" sldId="378"/>
            <ac:spMk id="9" creationId="{00000000-0000-0000-0000-000000000000}"/>
          </ac:spMkLst>
        </pc:spChg>
      </pc:sldChg>
    </pc:docChg>
  </pc:docChgLst>
  <pc:docChgLst>
    <pc:chgData name="DIGUET Cecile" userId="S::diguet@institutparisregion.fr::b5c9e4ec-f32a-4e5c-a4af-a938c6d4767f" providerId="AD" clId="Web-{6111E7E4-F2A0-402E-0C3E-B55DC7D1864D}"/>
    <pc:docChg chg="modSld">
      <pc:chgData name="DIGUET Cecile" userId="S::diguet@institutparisregion.fr::b5c9e4ec-f32a-4e5c-a4af-a938c6d4767f" providerId="AD" clId="Web-{6111E7E4-F2A0-402E-0C3E-B55DC7D1864D}" dt="2020-11-18T17:41:11.467" v="88"/>
      <pc:docMkLst>
        <pc:docMk/>
      </pc:docMkLst>
      <pc:sldChg chg="modSp">
        <pc:chgData name="DIGUET Cecile" userId="S::diguet@institutparisregion.fr::b5c9e4ec-f32a-4e5c-a4af-a938c6d4767f" providerId="AD" clId="Web-{6111E7E4-F2A0-402E-0C3E-B55DC7D1864D}" dt="2020-11-18T17:36:00.729" v="1" actId="20577"/>
        <pc:sldMkLst>
          <pc:docMk/>
          <pc:sldMk cId="3851555652" sldId="283"/>
        </pc:sldMkLst>
        <pc:spChg chg="mod">
          <ac:chgData name="DIGUET Cecile" userId="S::diguet@institutparisregion.fr::b5c9e4ec-f32a-4e5c-a4af-a938c6d4767f" providerId="AD" clId="Web-{6111E7E4-F2A0-402E-0C3E-B55DC7D1864D}" dt="2020-11-18T17:36:00.729" v="1" actId="20577"/>
          <ac:spMkLst>
            <pc:docMk/>
            <pc:sldMk cId="3851555652" sldId="283"/>
            <ac:spMk id="5" creationId="{00000000-0000-0000-0000-000000000000}"/>
          </ac:spMkLst>
        </pc:spChg>
      </pc:sldChg>
      <pc:sldChg chg="addCm">
        <pc:chgData name="DIGUET Cecile" userId="S::diguet@institutparisregion.fr::b5c9e4ec-f32a-4e5c-a4af-a938c6d4767f" providerId="AD" clId="Web-{6111E7E4-F2A0-402E-0C3E-B55DC7D1864D}" dt="2020-11-18T17:37:17.433" v="3"/>
        <pc:sldMkLst>
          <pc:docMk/>
          <pc:sldMk cId="512483069" sldId="303"/>
        </pc:sldMkLst>
      </pc:sldChg>
      <pc:sldChg chg="delCm">
        <pc:chgData name="DIGUET Cecile" userId="S::diguet@institutparisregion.fr::b5c9e4ec-f32a-4e5c-a4af-a938c6d4767f" providerId="AD" clId="Web-{6111E7E4-F2A0-402E-0C3E-B55DC7D1864D}" dt="2020-11-18T17:41:11.467" v="88"/>
        <pc:sldMkLst>
          <pc:docMk/>
          <pc:sldMk cId="462811592" sldId="348"/>
        </pc:sldMkLst>
      </pc:sldChg>
      <pc:sldChg chg="addCm">
        <pc:chgData name="DIGUET Cecile" userId="S::diguet@institutparisregion.fr::b5c9e4ec-f32a-4e5c-a4af-a938c6d4767f" providerId="AD" clId="Web-{6111E7E4-F2A0-402E-0C3E-B55DC7D1864D}" dt="2020-11-18T17:37:46.417" v="4"/>
        <pc:sldMkLst>
          <pc:docMk/>
          <pc:sldMk cId="3424475859" sldId="373"/>
        </pc:sldMkLst>
      </pc:sldChg>
      <pc:sldChg chg="modSp">
        <pc:chgData name="DIGUET Cecile" userId="S::diguet@institutparisregion.fr::b5c9e4ec-f32a-4e5c-a4af-a938c6d4767f" providerId="AD" clId="Web-{6111E7E4-F2A0-402E-0C3E-B55DC7D1864D}" dt="2020-11-18T17:39:50.684" v="84" actId="20577"/>
        <pc:sldMkLst>
          <pc:docMk/>
          <pc:sldMk cId="2190390129" sldId="374"/>
        </pc:sldMkLst>
        <pc:spChg chg="mod">
          <ac:chgData name="DIGUET Cecile" userId="S::diguet@institutparisregion.fr::b5c9e4ec-f32a-4e5c-a4af-a938c6d4767f" providerId="AD" clId="Web-{6111E7E4-F2A0-402E-0C3E-B55DC7D1864D}" dt="2020-11-18T17:39:50.684" v="84" actId="20577"/>
          <ac:spMkLst>
            <pc:docMk/>
            <pc:sldMk cId="2190390129" sldId="374"/>
            <ac:spMk id="10" creationId="{11A6E590-ABDF-AD40-B6FE-A78F0CDA3749}"/>
          </ac:spMkLst>
        </pc:spChg>
      </pc:sldChg>
    </pc:docChg>
  </pc:docChgLst>
  <pc:docChgLst>
    <pc:chgData name="PERRIN Laurent" userId="S::perrin@institutparisregion.fr::508428b8-815d-4e9b-94d7-1a934055aafd" providerId="AD" clId="Web-{6ED5A88C-26AA-D2D0-7E47-8E53E28F1C11}"/>
    <pc:docChg chg="modSld">
      <pc:chgData name="PERRIN Laurent" userId="S::perrin@institutparisregion.fr::508428b8-815d-4e9b-94d7-1a934055aafd" providerId="AD" clId="Web-{6ED5A88C-26AA-D2D0-7E47-8E53E28F1C11}" dt="2020-11-19T16:01:38.423" v="2"/>
      <pc:docMkLst>
        <pc:docMk/>
      </pc:docMkLst>
      <pc:sldChg chg="modSp addCm">
        <pc:chgData name="PERRIN Laurent" userId="S::perrin@institutparisregion.fr::508428b8-815d-4e9b-94d7-1a934055aafd" providerId="AD" clId="Web-{6ED5A88C-26AA-D2D0-7E47-8E53E28F1C11}" dt="2020-11-19T16:01:38.423" v="2"/>
        <pc:sldMkLst>
          <pc:docMk/>
          <pc:sldMk cId="1023582213" sldId="349"/>
        </pc:sldMkLst>
        <pc:spChg chg="mod">
          <ac:chgData name="PERRIN Laurent" userId="S::perrin@institutparisregion.fr::508428b8-815d-4e9b-94d7-1a934055aafd" providerId="AD" clId="Web-{6ED5A88C-26AA-D2D0-7E47-8E53E28F1C11}" dt="2020-11-19T15:58:44.327" v="1" actId="1076"/>
          <ac:spMkLst>
            <pc:docMk/>
            <pc:sldMk cId="1023582213" sldId="349"/>
            <ac:spMk id="22" creationId="{00000000-0000-0000-0000-000000000000}"/>
          </ac:spMkLst>
        </pc:spChg>
      </pc:sldChg>
    </pc:docChg>
  </pc:docChgLst>
  <pc:docChgLst>
    <pc:chgData name="GAUCHER Lisa" userId="S::gaucher@institutparisregion.fr::61b1b575-b6c2-4e00-9a7d-881c15cda59f" providerId="AD" clId="Web-{169C83F3-537F-691B-C140-7516A9A2AEC3}"/>
    <pc:docChg chg="delSld">
      <pc:chgData name="GAUCHER Lisa" userId="S::gaucher@institutparisregion.fr::61b1b575-b6c2-4e00-9a7d-881c15cda59f" providerId="AD" clId="Web-{169C83F3-537F-691B-C140-7516A9A2AEC3}" dt="2020-05-04T07:53:32.213" v="0"/>
      <pc:docMkLst>
        <pc:docMk/>
      </pc:docMkLst>
      <pc:sldChg chg="del">
        <pc:chgData name="GAUCHER Lisa" userId="S::gaucher@institutparisregion.fr::61b1b575-b6c2-4e00-9a7d-881c15cda59f" providerId="AD" clId="Web-{169C83F3-537F-691B-C140-7516A9A2AEC3}" dt="2020-05-04T07:53:32.213" v="0"/>
        <pc:sldMkLst>
          <pc:docMk/>
          <pc:sldMk cId="360508474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682C7-45EC-544B-92F2-C426A13306DE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9BE04-76E0-A54F-91EB-A2EFF0FD5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90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4355-69EA-7949-9F88-75862D84C761}" type="datetimeFigureOut">
              <a:rPr lang="fr-FR" smtClean="0"/>
              <a:t>08/03/2021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8A12-B5DD-0246-9764-BA421979C1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9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98182" y="6532034"/>
            <a:ext cx="2221434" cy="216000"/>
          </a:xfrm>
        </p:spPr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55634" y="1196752"/>
            <a:ext cx="360040" cy="0"/>
          </a:xfrm>
          <a:prstGeom prst="line">
            <a:avLst/>
          </a:prstGeom>
          <a:ln w="762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  9"/>
          <p:cNvSpPr>
            <a:spLocks noGrp="1"/>
          </p:cNvSpPr>
          <p:nvPr>
            <p:ph type="pic" sz="quarter" idx="12" hasCustomPrompt="1"/>
          </p:nvPr>
        </p:nvSpPr>
        <p:spPr>
          <a:xfrm>
            <a:off x="755650" y="3131294"/>
            <a:ext cx="5832000" cy="3383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Cliquer sur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5634" y="1338263"/>
            <a:ext cx="7535855" cy="1152891"/>
          </a:xfrm>
        </p:spPr>
        <p:txBody>
          <a:bodyPr/>
          <a:lstStyle>
            <a:lvl1pPr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 cap="all" baseline="0">
                <a:solidFill>
                  <a:srgbClr val="A6A6A6"/>
                </a:solidFill>
              </a:defRPr>
            </a:lvl2pPr>
            <a:lvl3pPr>
              <a:defRPr cap="all"/>
            </a:lvl3pPr>
            <a:lvl4pPr>
              <a:defRPr cap="all"/>
            </a:lvl4pPr>
            <a:lvl5pPr>
              <a:defRPr cap="all"/>
            </a:lvl5pPr>
          </a:lstStyle>
          <a:p>
            <a:pPr lvl="0"/>
            <a:r>
              <a:rPr lang="fr-FR"/>
              <a:t>saisir le titre du diaporama</a:t>
            </a:r>
          </a:p>
          <a:p>
            <a:pPr lvl="1"/>
            <a:r>
              <a:rPr lang="fr-FR"/>
              <a:t>Saisir sous titre du diaporama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2491154"/>
            <a:ext cx="7535781" cy="599632"/>
          </a:xfrm>
        </p:spPr>
        <p:txBody>
          <a:bodyPr anchor="b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/>
              <a:t>Contexte de l’intervention / date</a:t>
            </a:r>
          </a:p>
          <a:p>
            <a:pPr lvl="1"/>
            <a:r>
              <a:rPr lang="fr-FR"/>
              <a:t>Nom de l’intervenant / fonction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58" y="5691120"/>
            <a:ext cx="857571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39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2 images peti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49299" y="1162050"/>
            <a:ext cx="5256000" cy="51097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6293300" y="1162050"/>
            <a:ext cx="2232000" cy="1584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/>
              <a:t>Cliquer sur l’objet à insérer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92850" y="2843213"/>
            <a:ext cx="223202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 et crédits</a:t>
            </a:r>
          </a:p>
        </p:txBody>
      </p:sp>
      <p:sp>
        <p:nvSpPr>
          <p:cNvPr id="13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293300" y="4050683"/>
            <a:ext cx="2232000" cy="1584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/>
              <a:t>Cliquer sur l’objet à insérer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92850" y="5731846"/>
            <a:ext cx="223202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 et crédits</a:t>
            </a:r>
          </a:p>
        </p:txBody>
      </p:sp>
    </p:spTree>
    <p:extLst>
      <p:ext uri="{BB962C8B-B14F-4D97-AF65-F5344CB8AC3E}">
        <p14:creationId xmlns:p14="http://schemas.microsoft.com/office/powerpoint/2010/main" val="5582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1 image moy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49299" y="1162050"/>
            <a:ext cx="4174393" cy="51097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5213300" y="1505874"/>
            <a:ext cx="3312000" cy="4132873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/>
              <a:t>Cliquer sur l’objet à insérer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00" y="5731846"/>
            <a:ext cx="3311575" cy="540000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 et crédits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3300" y="1162050"/>
            <a:ext cx="3311575" cy="250725"/>
          </a:xfrm>
        </p:spPr>
        <p:txBody>
          <a:bodyPr anchor="b">
            <a:normAutofit/>
          </a:bodyPr>
          <a:lstStyle>
            <a:lvl1pPr algn="r"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de l’illustration</a:t>
            </a:r>
          </a:p>
        </p:txBody>
      </p:sp>
    </p:spTree>
    <p:extLst>
      <p:ext uri="{BB962C8B-B14F-4D97-AF65-F5344CB8AC3E}">
        <p14:creationId xmlns:p14="http://schemas.microsoft.com/office/powerpoint/2010/main" val="5633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749300" y="1513742"/>
            <a:ext cx="7777164" cy="4752000"/>
          </a:xfrm>
        </p:spPr>
        <p:txBody>
          <a:bodyPr>
            <a:normAutofit/>
          </a:bodyPr>
          <a:lstStyle>
            <a:lvl1pPr>
              <a:defRPr sz="1200" b="0" baseline="0"/>
            </a:lvl1pPr>
          </a:lstStyle>
          <a:p>
            <a:pPr lvl="0"/>
            <a:r>
              <a:rPr lang="fr-FR"/>
              <a:t>Cliquer sur l’objet à insérer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9106"/>
            <a:ext cx="7777164" cy="155681"/>
          </a:xfrm>
        </p:spPr>
        <p:txBody>
          <a:bodyPr>
            <a:normAutofit/>
          </a:bodyPr>
          <a:lstStyle>
            <a:lvl1pPr algn="r"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 et crédits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1162050"/>
            <a:ext cx="7777163" cy="250725"/>
          </a:xfrm>
        </p:spPr>
        <p:txBody>
          <a:bodyPr anchor="b">
            <a:normAutofit/>
          </a:bodyPr>
          <a:lstStyle>
            <a:lvl1pPr algn="l"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de l’illustration</a:t>
            </a:r>
          </a:p>
        </p:txBody>
      </p:sp>
    </p:spTree>
    <p:extLst>
      <p:ext uri="{BB962C8B-B14F-4D97-AF65-F5344CB8AC3E}">
        <p14:creationId xmlns:p14="http://schemas.microsoft.com/office/powerpoint/2010/main" val="24096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58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9300" y="274638"/>
            <a:ext cx="777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9300" y="1316182"/>
            <a:ext cx="7776000" cy="4809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 (texte)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Texte avec puce (niveau 5)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5877" y="6515293"/>
            <a:ext cx="495627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8182" y="6532034"/>
            <a:ext cx="237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174182" y="6588711"/>
            <a:ext cx="351118" cy="159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CB59051C-628F-A046-97B3-68395308EABE}" type="slidenum">
              <a:rPr lang="fr-FR" sz="600" smtClean="0">
                <a:solidFill>
                  <a:srgbClr val="262626"/>
                </a:solidFill>
                <a:latin typeface="Arial"/>
                <a:cs typeface="Arial"/>
              </a:rPr>
              <a:pPr algn="r"/>
              <a:t>‹N°›</a:t>
            </a:fld>
            <a:endParaRPr lang="fr-FR" sz="600">
              <a:solidFill>
                <a:srgbClr val="262626"/>
              </a:solidFill>
              <a:latin typeface="Arial"/>
              <a:cs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1" y="6435198"/>
            <a:ext cx="33582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5" r:id="rId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80808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262626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300"/>
        </a:spcBef>
        <a:buFont typeface="Arial"/>
        <a:buNone/>
        <a:defRPr sz="1600" kern="1200">
          <a:solidFill>
            <a:srgbClr val="262626"/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ts val="800"/>
        </a:spcBef>
        <a:buFont typeface="Arial"/>
        <a:buNone/>
        <a:defRPr sz="2000" b="1" kern="1200">
          <a:solidFill>
            <a:srgbClr val="262626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800"/>
        </a:spcBef>
        <a:buFont typeface="Arial"/>
        <a:buNone/>
        <a:defRPr sz="1600" b="1" kern="1200" baseline="0">
          <a:solidFill>
            <a:srgbClr val="262626"/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ts val="300"/>
        </a:spcBef>
        <a:buFont typeface="Arial"/>
        <a:buChar char="•"/>
        <a:defRPr sz="1600" kern="1200">
          <a:solidFill>
            <a:srgbClr val="26262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4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quelles-formes-urbaines-dans-le-monde-dapr%C3%A8s-quelle-place-tricaud/" TargetMode="External"/><Relationship Id="rId2" Type="http://schemas.openxmlformats.org/officeDocument/2006/relationships/hyperlink" Target="https://www.institutparisregion.fr/amenagement-et-territoires/chroniques-des-confins/quelles-formes-urbaines-dans-le-monde-dapr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Mrp9p2kRjc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1919" y="2455524"/>
            <a:ext cx="8835775" cy="11301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 smtClean="0"/>
              <a:t>Formes urbaines,</a:t>
            </a:r>
            <a:br>
              <a:rPr lang="fr-FR" dirty="0" smtClean="0"/>
            </a:br>
            <a:r>
              <a:rPr lang="fr-FR" sz="2600" dirty="0" smtClean="0"/>
              <a:t>densité, nature, intimité, modularité</a:t>
            </a:r>
            <a:endParaRPr lang="fr-FR" sz="2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615327" y="3707501"/>
            <a:ext cx="3292367" cy="1686432"/>
          </a:xfrm>
        </p:spPr>
        <p:txBody>
          <a:bodyPr anchor="t">
            <a:normAutofit/>
          </a:bodyPr>
          <a:lstStyle/>
          <a:p>
            <a:r>
              <a:rPr lang="fr-FR" dirty="0"/>
              <a:t>Le périurbain </a:t>
            </a:r>
            <a:r>
              <a:rPr lang="fr-FR" dirty="0" smtClean="0"/>
              <a:t>réévalué</a:t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l'aune de la crise sanitaire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/>
              <a:t>réponses possibles pour l'habitat, entre ville et </a:t>
            </a:r>
            <a:r>
              <a:rPr lang="fr-FR" dirty="0" smtClean="0"/>
              <a:t>campagne</a:t>
            </a:r>
            <a:br>
              <a:rPr lang="fr-FR" dirty="0" smtClean="0"/>
            </a:br>
            <a:r>
              <a:rPr lang="fr-FR" dirty="0" smtClean="0"/>
              <a:t>ACAD, 9 mars 2021</a:t>
            </a:r>
          </a:p>
          <a:p>
            <a:endParaRPr lang="fr-FR" dirty="0"/>
          </a:p>
          <a:p>
            <a:r>
              <a:rPr lang="fr-FR" dirty="0" smtClean="0"/>
              <a:t>PIERRE-MARIE TRICAUD</a:t>
            </a:r>
            <a:endParaRPr lang="fr-FR" dirty="0"/>
          </a:p>
        </p:txBody>
      </p:sp>
      <p:pic>
        <p:nvPicPr>
          <p:cNvPr id="5" name="Espace réservé du contenu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>
            <a:fillRect/>
          </a:stretch>
        </p:blipFill>
        <p:spPr>
          <a:xfrm>
            <a:off x="0" y="3692419"/>
            <a:ext cx="5455578" cy="3165581"/>
          </a:xfrm>
        </p:spPr>
      </p:pic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51" y="0"/>
            <a:ext cx="5188449" cy="28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BIMBY ou BIM</a:t>
            </a:r>
            <a:r>
              <a:rPr lang="fr-FR" dirty="0" smtClean="0">
                <a:solidFill>
                  <a:srgbClr val="00B0F0"/>
                </a:solidFill>
              </a:rPr>
              <a:t>F</a:t>
            </a:r>
            <a:r>
              <a:rPr lang="fr-FR" dirty="0" smtClean="0"/>
              <a:t>Y ?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" y="1633593"/>
            <a:ext cx="8222109" cy="3741702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00486" y="112944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Backyard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43801" y="5584332"/>
            <a:ext cx="29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cœurs d’îlots, espaces modulables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8" y="994638"/>
            <a:ext cx="6302822" cy="349500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0" y="4633645"/>
            <a:ext cx="6470850" cy="22243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05601" y="3613805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Nouveaux béguinages (Nord)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des PLU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9300" y="994638"/>
            <a:ext cx="7776000" cy="51315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Pas d’alternative entre collectif et pavillonnaire</a:t>
            </a:r>
            <a:br>
              <a:rPr lang="fr-FR" dirty="0" smtClean="0"/>
            </a:br>
            <a:r>
              <a:rPr lang="fr-FR" sz="1800" b="0" dirty="0" smtClean="0"/>
              <a:t>y compris dans des villages</a:t>
            </a:r>
            <a:endParaRPr lang="fr-FR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Recul imposé </a:t>
            </a:r>
            <a:r>
              <a:rPr lang="fr-FR" sz="1800" b="0" dirty="0" smtClean="0"/>
              <a:t>(souvent 3 m pour maison, 5 m pour garage)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Confusion entre dents creuses,</a:t>
            </a:r>
            <a:br>
              <a:rPr lang="fr-FR" dirty="0" smtClean="0"/>
            </a:br>
            <a:r>
              <a:rPr lang="fr-FR" dirty="0" smtClean="0"/>
              <a:t>friches et cœurs d’îlots verts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7" y="3232452"/>
            <a:ext cx="3961238" cy="280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b="8748"/>
          <a:stretch/>
        </p:blipFill>
        <p:spPr bwMode="auto">
          <a:xfrm>
            <a:off x="4561726" y="3232453"/>
            <a:ext cx="3963574" cy="28087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21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cœurs d’îlot, potentiel et réalité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9 mars 2021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36402" r="44360" b="16478"/>
          <a:stretch/>
        </p:blipFill>
        <p:spPr>
          <a:xfrm>
            <a:off x="749300" y="898749"/>
            <a:ext cx="3797262" cy="36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8" t="38573" r="14574" b="13017"/>
          <a:stretch/>
        </p:blipFill>
        <p:spPr>
          <a:xfrm>
            <a:off x="4777484" y="2698749"/>
            <a:ext cx="3663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 de trame verte et bleue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9 mars 2021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3" t="17208" r="25788" b="16504"/>
          <a:stretch/>
        </p:blipFill>
        <p:spPr>
          <a:xfrm>
            <a:off x="4850063" y="944983"/>
            <a:ext cx="3890994" cy="384572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2" y="944983"/>
            <a:ext cx="4214974" cy="280998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19332" y="5040379"/>
            <a:ext cx="361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Bonne connectivité</a:t>
            </a:r>
          </a:p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Peu d’espaces abrités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50063" y="5040380"/>
            <a:ext cx="361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Isolat</a:t>
            </a:r>
          </a:p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Larges espaces abrités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9300" y="2848702"/>
            <a:ext cx="7973460" cy="3277461"/>
          </a:xfrm>
        </p:spPr>
        <p:txBody>
          <a:bodyPr>
            <a:normAutofit/>
          </a:bodyPr>
          <a:lstStyle/>
          <a:p>
            <a:r>
              <a:rPr lang="fr-FR" sz="1800" b="0" dirty="0">
                <a:hlinkClick r:id="rId2"/>
              </a:rPr>
              <a:t>https://</a:t>
            </a:r>
            <a:r>
              <a:rPr lang="fr-FR" sz="1800" b="0" dirty="0" smtClean="0">
                <a:hlinkClick r:id="rId2"/>
              </a:rPr>
              <a:t>www.institutparisregion.fr/amenagement-et-territoires/chroniques-des-confins/quelles-formes-urbaines-dans-le-monde-dapres.html</a:t>
            </a:r>
            <a:endParaRPr lang="fr-FR" sz="1800" b="0" dirty="0" smtClean="0"/>
          </a:p>
          <a:p>
            <a:r>
              <a:rPr lang="fr-FR" sz="1800" b="0" i="1" dirty="0" smtClean="0"/>
              <a:t>Version longue :</a:t>
            </a:r>
            <a:r>
              <a:rPr lang="fr-FR" sz="1800" b="0" dirty="0" smtClean="0"/>
              <a:t> </a:t>
            </a:r>
            <a:r>
              <a:rPr lang="fr-FR" sz="1800" b="0" dirty="0" smtClean="0">
                <a:hlinkClick r:id="rId3"/>
              </a:rPr>
              <a:t>https</a:t>
            </a:r>
            <a:r>
              <a:rPr lang="fr-FR" sz="1800" b="0" dirty="0">
                <a:hlinkClick r:id="rId3"/>
              </a:rPr>
              <a:t>://www.linkedin.com/pulse/quelles-formes-urbaines-dans-le-monde-dapr%C3%A8s-quelle-place-tricaud</a:t>
            </a:r>
            <a:r>
              <a:rPr lang="fr-FR" sz="1800" b="0" dirty="0" smtClean="0">
                <a:hlinkClick r:id="rId3"/>
              </a:rPr>
              <a:t>/</a:t>
            </a:r>
            <a:endParaRPr lang="fr-FR" sz="1800" b="0" dirty="0" smtClean="0"/>
          </a:p>
          <a:p>
            <a:pPr marL="2867025"/>
            <a:endParaRPr lang="fr-FR" sz="1800" b="0" dirty="0" smtClean="0">
              <a:hlinkClick r:id="rId4"/>
            </a:endParaRPr>
          </a:p>
          <a:p>
            <a:pPr marL="2867025"/>
            <a:endParaRPr lang="fr-FR" sz="1800" b="0" dirty="0" smtClean="0">
              <a:hlinkClick r:id="rId4"/>
            </a:endParaRPr>
          </a:p>
          <a:p>
            <a:pPr marL="2867025"/>
            <a:endParaRPr lang="fr-FR" sz="1800" b="0" dirty="0">
              <a:hlinkClick r:id="rId4"/>
            </a:endParaRPr>
          </a:p>
          <a:p>
            <a:pPr marL="2867025"/>
            <a:endParaRPr lang="fr-FR" sz="1800" b="0" dirty="0" smtClean="0">
              <a:hlinkClick r:id="rId4"/>
            </a:endParaRPr>
          </a:p>
          <a:p>
            <a:pPr marL="2867025"/>
            <a:endParaRPr lang="fr-FR" sz="1800" b="0" dirty="0">
              <a:hlinkClick r:id="rId4"/>
            </a:endParaRPr>
          </a:p>
          <a:p>
            <a:pPr marL="2867025"/>
            <a:r>
              <a:rPr lang="fr-FR" sz="1800" b="0" dirty="0" smtClean="0">
                <a:hlinkClick r:id="rId4"/>
              </a:rPr>
              <a:t>https</a:t>
            </a:r>
            <a:r>
              <a:rPr lang="fr-FR" sz="1800" b="0" dirty="0">
                <a:hlinkClick r:id="rId4"/>
              </a:rPr>
              <a:t>://</a:t>
            </a:r>
            <a:r>
              <a:rPr lang="fr-FR" sz="1800" b="0" dirty="0" smtClean="0">
                <a:hlinkClick r:id="rId4"/>
              </a:rPr>
              <a:t>www.youtube.com/watch?v=Mrp9p2kRjcc</a:t>
            </a:r>
            <a:endParaRPr lang="fr-FR" sz="1800" b="0" dirty="0" smtClean="0"/>
          </a:p>
          <a:p>
            <a:endParaRPr lang="fr-FR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49551" t="25680" r="12584" b="36367"/>
          <a:stretch/>
        </p:blipFill>
        <p:spPr>
          <a:xfrm>
            <a:off x="0" y="4141114"/>
            <a:ext cx="3462392" cy="19520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420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Formes urbaines,</a:t>
            </a:r>
            <a:br>
              <a:rPr lang="fr-FR" dirty="0"/>
            </a:br>
            <a:r>
              <a:rPr lang="fr-FR" sz="3200" dirty="0"/>
              <a:t>densité, nature, intimité, modularité</a:t>
            </a:r>
            <a:br>
              <a:rPr lang="fr-FR" sz="32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9300" y="1592494"/>
            <a:ext cx="7776000" cy="4533669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000" b="0" dirty="0"/>
              <a:t>Le regain de la demande de maisons individuelles suite au confinement est-il compatible avec la recherche de la densité et la lutte contre l’étalement urbain 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000" b="0" dirty="0"/>
              <a:t>Au-delà de la forme de la maison, comment s’exprime la demande de prolongements extérieurs du logement ? la volonté d’avoir accès à la nature « au pied de chez soi » ?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000" b="0" dirty="0"/>
              <a:t>Et au-delà de la sphère privée, comment répondre à la demande d’espaces intermédiaires, collectifs de voisinage ou « communs » (habitat participatif, mais aussi services partagés dans des résidences, nouveaux béguinages…) ?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000" b="0" dirty="0"/>
              <a:t>Quelles sont les formes urbaines qui permettent de répondre à ces attentes apparemment contradictoires ? Que trouve-t-on dans les tissus urbains anciens et récents ? Quelles réinterprétations contemporaines en faire 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8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2509160"/>
            <a:ext cx="7000875" cy="39243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0562" t="13496" r="11460" b="40162"/>
          <a:stretch/>
        </p:blipFill>
        <p:spPr>
          <a:xfrm>
            <a:off x="1136650" y="131103"/>
            <a:ext cx="6959779" cy="23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881" y="274637"/>
            <a:ext cx="8166419" cy="947987"/>
          </a:xfrm>
        </p:spPr>
        <p:txBody>
          <a:bodyPr/>
          <a:lstStyle/>
          <a:p>
            <a:pPr>
              <a:tabLst>
                <a:tab pos="7715250" algn="r"/>
              </a:tabLst>
            </a:pPr>
            <a:r>
              <a:rPr lang="fr-FR" dirty="0" smtClean="0"/>
              <a:t>Demande de pavillons…</a:t>
            </a:r>
            <a:br>
              <a:rPr lang="fr-FR" dirty="0" smtClean="0"/>
            </a:br>
            <a:r>
              <a:rPr lang="fr-FR" dirty="0" smtClean="0"/>
              <a:t>	… ou demande d’habitat individuel?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881" y="1715784"/>
            <a:ext cx="4100102" cy="2732926"/>
          </a:xfrm>
          <a:ln>
            <a:solidFill>
              <a:srgbClr val="4C4C4C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LA DEMANDE</a:t>
            </a:r>
            <a:endParaRPr lang="fr-FR" sz="2000" b="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De la verdure devant ses fenêtres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Planter quelques fleurs et légumes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Faire jouer les enfants dehors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Manger dehors, barbecue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Sortir le chien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Garer sa voiture pas trop loin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endParaRPr lang="fr-FR" sz="2000" b="0" dirty="0" smtClean="0"/>
          </a:p>
          <a:p>
            <a:endParaRPr lang="fr-FR" sz="20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8881" y="4787758"/>
            <a:ext cx="4100102" cy="1212350"/>
          </a:xfrm>
          <a:prstGeom prst="rect">
            <a:avLst/>
          </a:prstGeom>
          <a:ln>
            <a:solidFill>
              <a:srgbClr val="4C4C4C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0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600" b="1" kern="1200" baseline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18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LES CONTRAINTES</a:t>
            </a:r>
            <a:endParaRPr lang="fr-FR" sz="2000" b="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Petites parcelles </a:t>
            </a:r>
            <a:br>
              <a:rPr lang="fr-FR" sz="2000" b="0" dirty="0" smtClean="0"/>
            </a:br>
            <a:r>
              <a:rPr lang="fr-FR" sz="2000" b="0" dirty="0" smtClean="0"/>
              <a:t>(coût du foncier, ZAN)</a:t>
            </a:r>
          </a:p>
          <a:p>
            <a:endParaRPr lang="fr-FR" sz="2000" b="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63753" y="2704745"/>
            <a:ext cx="4100102" cy="2339866"/>
          </a:xfrm>
          <a:prstGeom prst="rect">
            <a:avLst/>
          </a:prstGeom>
          <a:ln>
            <a:solidFill>
              <a:srgbClr val="4C4C4C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0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600" b="1" kern="1200" baseline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18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L’OFFRE</a:t>
            </a:r>
            <a:endParaRPr lang="fr-FR" sz="2000" b="0" dirty="0"/>
          </a:p>
          <a:p>
            <a:r>
              <a:rPr lang="fr-FR" sz="2000" dirty="0" smtClean="0"/>
              <a:t>Le pavillon détaché</a:t>
            </a:r>
          </a:p>
          <a:p>
            <a:endParaRPr lang="fr-FR" sz="2000" dirty="0" smtClean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Pas assez de recul pour planter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Espace avant et latéral inutilisé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fr-FR" sz="2000" b="0" dirty="0" smtClean="0"/>
              <a:t>Loin du centre et des services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endParaRPr lang="fr-FR" sz="2000" b="0" dirty="0" smtClean="0"/>
          </a:p>
          <a:p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9710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881" y="274637"/>
            <a:ext cx="8166419" cy="947987"/>
          </a:xfrm>
        </p:spPr>
        <p:txBody>
          <a:bodyPr/>
          <a:lstStyle/>
          <a:p>
            <a:pPr>
              <a:tabLst>
                <a:tab pos="7715250" algn="r"/>
              </a:tabLst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096" y="509376"/>
            <a:ext cx="4100102" cy="349322"/>
          </a:xfrm>
          <a:ln>
            <a:solidFill>
              <a:srgbClr val="4C4C4C"/>
            </a:solidFill>
          </a:ln>
        </p:spPr>
        <p:txBody>
          <a:bodyPr>
            <a:normAutofit/>
          </a:bodyPr>
          <a:lstStyle/>
          <a:p>
            <a:r>
              <a:rPr lang="fr-FR" sz="2000" dirty="0" smtClean="0"/>
              <a:t>LA DEMANDE…</a:t>
            </a:r>
            <a:endParaRPr lang="fr-FR" sz="2000" b="0" dirty="0" smtClean="0"/>
          </a:p>
          <a:p>
            <a:endParaRPr lang="fr-FR" sz="20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36131" y="488705"/>
            <a:ext cx="4100102" cy="356954"/>
          </a:xfrm>
          <a:prstGeom prst="rect">
            <a:avLst/>
          </a:prstGeom>
          <a:ln>
            <a:solidFill>
              <a:srgbClr val="4C4C4C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0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600" b="1" kern="1200" baseline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4pPr>
            <a:lvl5pPr marL="180000" indent="-180000" algn="l" defTabSz="457200" rtl="0" eaLnBrk="1" latinLnBrk="0" hangingPunct="1">
              <a:spcBef>
                <a:spcPts val="300"/>
              </a:spcBef>
              <a:buFont typeface="Arial"/>
              <a:buChar char="•"/>
              <a:defRPr sz="1600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L’OFFRE…</a:t>
            </a:r>
            <a:endParaRPr lang="fr-FR" sz="2000" b="0" dirty="0"/>
          </a:p>
          <a:p>
            <a:pPr marL="174625" indent="-174625">
              <a:buFont typeface="Wingdings" panose="05000000000000000000" pitchFamily="2" charset="2"/>
              <a:buChar char="§"/>
            </a:pPr>
            <a:endParaRPr lang="fr-FR" sz="2000" b="0" dirty="0" smtClean="0"/>
          </a:p>
          <a:p>
            <a:endParaRPr lang="fr-FR" sz="2000" b="0" dirty="0"/>
          </a:p>
        </p:txBody>
      </p:sp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" y="1016774"/>
            <a:ext cx="4395904" cy="24640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26" y="1046159"/>
            <a:ext cx="4214974" cy="2880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26" y="4048018"/>
            <a:ext cx="4214974" cy="2809982"/>
          </a:xfrm>
          <a:prstGeom prst="rect">
            <a:avLst/>
          </a:prstGeom>
        </p:spPr>
      </p:pic>
      <p:pic>
        <p:nvPicPr>
          <p:cNvPr id="11" name="Espace réservé du contenu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685"/>
            <a:ext cx="4394374" cy="32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24" y="143933"/>
            <a:ext cx="4320000" cy="319364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0" y="3337581"/>
            <a:ext cx="4320000" cy="2952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0520" y="1371425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Pavillon 7 x 10 m,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pignons aveugles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1277444"/>
            <a:ext cx="2160000" cy="21600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Recul et forme de la parcelle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197" y="2077999"/>
            <a:ext cx="756000" cy="55889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200104" y="1655444"/>
            <a:ext cx="4320000" cy="10800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1549" y="2077999"/>
            <a:ext cx="756000" cy="5588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2271" y="4139444"/>
            <a:ext cx="2880000" cy="7380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716" y="4219999"/>
            <a:ext cx="756000" cy="55889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155521" y="3105275"/>
            <a:ext cx="902811" cy="369332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900 m²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96720" y="5232713"/>
            <a:ext cx="902811" cy="369332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400 m²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69300" y="34560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673" y="21642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02477" y="20923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11290" y="13023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76219" y="2179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35045" y="15184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87617" y="28320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04123" y="217277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24394" y="1610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198403" y="22085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1370" y="3793137"/>
            <a:ext cx="2137930" cy="1786307"/>
            <a:chOff x="51370" y="3793137"/>
            <a:chExt cx="2137930" cy="1786307"/>
          </a:xfrm>
        </p:grpSpPr>
        <p:sp>
          <p:nvSpPr>
            <p:cNvPr id="8" name="Rectangle 7"/>
            <p:cNvSpPr/>
            <p:nvPr/>
          </p:nvSpPr>
          <p:spPr>
            <a:xfrm>
              <a:off x="749300" y="4139444"/>
              <a:ext cx="1440000" cy="1440000"/>
            </a:xfrm>
            <a:prstGeom prst="rect">
              <a:avLst/>
            </a:prstGeom>
            <a:solidFill>
              <a:srgbClr val="CCFF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Espace réservé du contenu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30190" y="4579999"/>
              <a:ext cx="756000" cy="55889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1131673" y="379313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m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370" y="471587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m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48997" y="47022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131673" y="41146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130587" y="51967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732014" y="47286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4972007" y="43631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40104" y="4172442"/>
            <a:ext cx="1080000" cy="7380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1549" y="4252997"/>
            <a:ext cx="756000" cy="55889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423296" y="5242686"/>
            <a:ext cx="902811" cy="369332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150 m²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096635" y="43755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20" grpId="0"/>
      <p:bldP spid="21" grpId="0"/>
      <p:bldP spid="27" grpId="0"/>
      <p:bldP spid="28" grpId="0"/>
      <p:bldP spid="32" grpId="0"/>
      <p:bldP spid="34" grpId="0" animBg="1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Maisons en bande, parcelle allongée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3" t="17208" r="25788" b="16504"/>
          <a:stretch/>
        </p:blipFill>
        <p:spPr>
          <a:xfrm>
            <a:off x="0" y="805271"/>
            <a:ext cx="3605517" cy="3563529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9 mars 2021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76" y="2927956"/>
            <a:ext cx="5198724" cy="34743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45276" y="1407299"/>
            <a:ext cx="422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852863" algn="r"/>
              </a:tabLst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Londres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Parcelle : 	5 m x 35 m = 175 m²</a:t>
            </a:r>
          </a:p>
          <a:p>
            <a:pPr>
              <a:tabLst>
                <a:tab pos="38528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Jardin : 	5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 x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110 m²</a:t>
            </a:r>
          </a:p>
          <a:p>
            <a:pPr>
              <a:tabLst>
                <a:tab pos="38528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Maison : 	2 x 5 m x 13 m = 130 m²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372"/>
            <a:ext cx="3605517" cy="24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9266" y="274638"/>
            <a:ext cx="3420533" cy="1020762"/>
          </a:xfrm>
        </p:spPr>
        <p:txBody>
          <a:bodyPr/>
          <a:lstStyle/>
          <a:p>
            <a:r>
              <a:rPr lang="fr-FR" dirty="0"/>
              <a:t>Maisons en bande, parcelle allongée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Périurbain : réponses possibles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9 mars 2021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82800"/>
            <a:ext cx="5568950" cy="477520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2050" cy="3695700"/>
          </a:xfrm>
        </p:spPr>
      </p:pic>
      <p:sp>
        <p:nvSpPr>
          <p:cNvPr id="8" name="ZoneTexte 7"/>
          <p:cNvSpPr txBox="1"/>
          <p:nvPr/>
        </p:nvSpPr>
        <p:spPr>
          <a:xfrm>
            <a:off x="0" y="4273564"/>
            <a:ext cx="4228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19463" algn="r"/>
              </a:tabLst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Étampes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Parcelle : 	10 m x 35 m = 350 m²</a:t>
            </a:r>
          </a:p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Jardin : 	10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 x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250 m²</a:t>
            </a:r>
          </a:p>
          <a:p>
            <a:pPr>
              <a:tabLst>
                <a:tab pos="3319463" algn="r"/>
              </a:tabLs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Maison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2 x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 x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</a:p>
          <a:p>
            <a:pPr>
              <a:tabLst>
                <a:tab pos="3319463" algn="r"/>
              </a:tabLs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IA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TITUT_PP_2019_V3" id="{8DE6F77E-7312-4B4F-A72B-090717C73C0E}" vid="{8125B06B-8660-8341-A186-5F976E3B069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INSTITUT_PP_2019_V3</Template>
  <TotalTime>1535</TotalTime>
  <Words>327</Words>
  <Application>Microsoft Office PowerPoint</Application>
  <PresentationFormat>Affichage à l'écran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IAU</vt:lpstr>
      <vt:lpstr>Présentation PowerPoint</vt:lpstr>
      <vt:lpstr>Formes urbaines, densité, nature, intimité, modularité </vt:lpstr>
      <vt:lpstr>Présentation PowerPoint</vt:lpstr>
      <vt:lpstr>Demande de pavillons…  … ou demande d’habitat individuel?</vt:lpstr>
      <vt:lpstr>Présentation PowerPoint</vt:lpstr>
      <vt:lpstr>Un exemple</vt:lpstr>
      <vt:lpstr>Recul et forme de la parcelle</vt:lpstr>
      <vt:lpstr>Maisons en bande, parcelle allongée</vt:lpstr>
      <vt:lpstr>Maisons en bande, parcelle allongée</vt:lpstr>
      <vt:lpstr>BIMBY ou BIMFY ?</vt:lpstr>
      <vt:lpstr>Les cœurs d’îlots, espaces modulables</vt:lpstr>
      <vt:lpstr>Le problème des PLU</vt:lpstr>
      <vt:lpstr>Les cœurs d’îlot, potentiel et réalité</vt:lpstr>
      <vt:lpstr>Enjeux de trame verte et bleue</vt:lpstr>
      <vt:lpstr>Références</vt:lpstr>
    </vt:vector>
  </TitlesOfParts>
  <Company>IAU-IDF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Marie Tricaud</dc:creator>
  <cp:lastModifiedBy>TRICAUD Pierre-Marie</cp:lastModifiedBy>
  <cp:revision>35</cp:revision>
  <cp:lastPrinted>2020-10-14T07:28:53Z</cp:lastPrinted>
  <dcterms:created xsi:type="dcterms:W3CDTF">2020-02-21T09:24:53Z</dcterms:created>
  <dcterms:modified xsi:type="dcterms:W3CDTF">2021-03-09T09:44:19Z</dcterms:modified>
</cp:coreProperties>
</file>